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2" r:id="rId7"/>
    <p:sldId id="263" r:id="rId8"/>
    <p:sldId id="264" r:id="rId9"/>
    <p:sldId id="266" r:id="rId10"/>
    <p:sldId id="265"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115"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1182184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68B4877-D198-45D0-B0B9-435C7DE9F609}" type="datetimeFigureOut">
              <a:rPr lang="en-US" smtClean="0"/>
              <a:t>8/29/2019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179346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3800529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3909614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7579132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6013674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38591202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5822998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2597869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3362700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8B4877-D198-45D0-B0B9-435C7DE9F609}" type="datetimeFigureOut">
              <a:rPr lang="en-US" smtClean="0"/>
              <a:t>8/29/2019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1360825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68B4877-D198-45D0-B0B9-435C7DE9F609}" type="datetimeFigureOut">
              <a:rPr lang="en-US" smtClean="0"/>
              <a:t>8/29/2019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570696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8B4877-D198-45D0-B0B9-435C7DE9F609}" type="datetimeFigureOut">
              <a:rPr lang="en-US" smtClean="0"/>
              <a:t>8/29/2019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1371510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68B4877-D198-45D0-B0B9-435C7DE9F609}" type="datetimeFigureOut">
              <a:rPr lang="en-US" smtClean="0"/>
              <a:t>8/29/2019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1540218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8B4877-D198-45D0-B0B9-435C7DE9F609}" type="datetimeFigureOut">
              <a:rPr lang="en-US" smtClean="0"/>
              <a:t>8/29/2019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3379869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68B4877-D198-45D0-B0B9-435C7DE9F609}" type="datetimeFigureOut">
              <a:rPr lang="en-US" smtClean="0"/>
              <a:t>8/29/2019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3109794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68B4877-D198-45D0-B0B9-435C7DE9F609}" type="datetimeFigureOut">
              <a:rPr lang="en-US" smtClean="0"/>
              <a:t>8/29/2019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D11C25-643D-4FC8-8A17-CEE10700C4BD}" type="slidenum">
              <a:rPr lang="en-US" smtClean="0"/>
              <a:t>‹#›</a:t>
            </a:fld>
            <a:endParaRPr lang="en-US"/>
          </a:p>
        </p:txBody>
      </p:sp>
    </p:spTree>
    <p:extLst>
      <p:ext uri="{BB962C8B-B14F-4D97-AF65-F5344CB8AC3E}">
        <p14:creationId xmlns:p14="http://schemas.microsoft.com/office/powerpoint/2010/main" val="1924537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68B4877-D198-45D0-B0B9-435C7DE9F609}" type="datetimeFigureOut">
              <a:rPr lang="en-US" smtClean="0"/>
              <a:t>8/29/2019</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6D11C25-643D-4FC8-8A17-CEE10700C4BD}" type="slidenum">
              <a:rPr lang="en-US" smtClean="0"/>
              <a:t>‹#›</a:t>
            </a:fld>
            <a:endParaRPr lang="en-US"/>
          </a:p>
        </p:txBody>
      </p:sp>
    </p:spTree>
    <p:extLst>
      <p:ext uri="{BB962C8B-B14F-4D97-AF65-F5344CB8AC3E}">
        <p14:creationId xmlns:p14="http://schemas.microsoft.com/office/powerpoint/2010/main" val="16414005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ata.cityofnewyork.us/City-Government/Borough-Boundaries/tqmj-j8zm" TargetMode="External"/><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8E1C-398C-446F-98BF-A55D143DD466}"/>
              </a:ext>
            </a:extLst>
          </p:cNvPr>
          <p:cNvSpPr>
            <a:spLocks noGrp="1"/>
          </p:cNvSpPr>
          <p:nvPr>
            <p:ph type="ctrTitle"/>
          </p:nvPr>
        </p:nvSpPr>
        <p:spPr/>
        <p:txBody>
          <a:bodyPr>
            <a:normAutofit fontScale="90000"/>
          </a:bodyPr>
          <a:lstStyle/>
          <a:p>
            <a:r>
              <a:rPr lang="en-US" b="1" dirty="0"/>
              <a:t>Capstone Project - The Battle of Neighborhoods</a:t>
            </a:r>
            <a:br>
              <a:rPr lang="en-US" b="1" dirty="0"/>
            </a:br>
            <a:endParaRPr lang="en-US" dirty="0"/>
          </a:p>
        </p:txBody>
      </p:sp>
      <p:sp>
        <p:nvSpPr>
          <p:cNvPr id="3" name="Subtitle 2">
            <a:extLst>
              <a:ext uri="{FF2B5EF4-FFF2-40B4-BE49-F238E27FC236}">
                <a16:creationId xmlns:a16="http://schemas.microsoft.com/office/drawing/2014/main" id="{F225294B-A688-46FE-B26A-10F603AD059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895744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extLst/>
          </a:blip>
          <a:stretch/>
        </a:blipFill>
        <a:effectLst/>
      </p:bgPr>
    </p:bg>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44"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45"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46"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47"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48"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49"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51" name="Rectangle 50">
            <a:extLst>
              <a:ext uri="{FF2B5EF4-FFF2-40B4-BE49-F238E27FC236}">
                <a16:creationId xmlns:a16="http://schemas.microsoft.com/office/drawing/2014/main" id="{A6073935-E043-4801-AF06-06093A91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D1FC9D10-4129-4BCD-8C8C-D6FBF3E50A5F}"/>
              </a:ext>
            </a:extLst>
          </p:cNvPr>
          <p:cNvSpPr>
            <a:spLocks noGrp="1"/>
          </p:cNvSpPr>
          <p:nvPr>
            <p:ph type="title"/>
          </p:nvPr>
        </p:nvSpPr>
        <p:spPr>
          <a:xfrm>
            <a:off x="8041742" y="648930"/>
            <a:ext cx="3461281" cy="3347337"/>
          </a:xfrm>
        </p:spPr>
        <p:txBody>
          <a:bodyPr vert="horz" lIns="91440" tIns="45720" rIns="91440" bIns="45720" rtlCol="0" anchor="b">
            <a:normAutofit/>
          </a:bodyPr>
          <a:lstStyle/>
          <a:p>
            <a:pPr algn="r"/>
            <a:r>
              <a:rPr lang="en-US" sz="4800" dirty="0"/>
              <a:t>Average Ratings of all Boroughs</a:t>
            </a:r>
            <a:br>
              <a:rPr lang="en-US" sz="4800" dirty="0"/>
            </a:br>
            <a:endParaRPr lang="en-US" sz="4800" dirty="0"/>
          </a:p>
        </p:txBody>
      </p:sp>
      <p:grpSp>
        <p:nvGrpSpPr>
          <p:cNvPr id="53" name="Group 52">
            <a:extLst>
              <a:ext uri="{FF2B5EF4-FFF2-40B4-BE49-F238E27FC236}">
                <a16:creationId xmlns:a16="http://schemas.microsoft.com/office/drawing/2014/main" id="{8AC26FF4-D6F9-4A94-A837-D051A101ED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54" name="Freeform 6">
              <a:extLst>
                <a:ext uri="{FF2B5EF4-FFF2-40B4-BE49-F238E27FC236}">
                  <a16:creationId xmlns:a16="http://schemas.microsoft.com/office/drawing/2014/main" id="{EFFE501B-F9EC-4229-99D6-F39E38A71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55" name="Freeform 7">
              <a:extLst>
                <a:ext uri="{FF2B5EF4-FFF2-40B4-BE49-F238E27FC236}">
                  <a16:creationId xmlns:a16="http://schemas.microsoft.com/office/drawing/2014/main" id="{B064C6A0-3DE4-4F4A-B650-78A628163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56" name="Freeform 25">
              <a:extLst>
                <a:ext uri="{FF2B5EF4-FFF2-40B4-BE49-F238E27FC236}">
                  <a16:creationId xmlns:a16="http://schemas.microsoft.com/office/drawing/2014/main" id="{43CD3E83-3D0D-40EE-B1A2-9C989EBF2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57" name="Freeform 26">
              <a:extLst>
                <a:ext uri="{FF2B5EF4-FFF2-40B4-BE49-F238E27FC236}">
                  <a16:creationId xmlns:a16="http://schemas.microsoft.com/office/drawing/2014/main" id="{71553909-760D-4B98-96A4-F9F48339AF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58" name="Freeform 27">
              <a:extLst>
                <a:ext uri="{FF2B5EF4-FFF2-40B4-BE49-F238E27FC236}">
                  <a16:creationId xmlns:a16="http://schemas.microsoft.com/office/drawing/2014/main" id="{1F006A6C-F843-49BC-AC84-89BD2AF58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59" name="Freeform 28">
              <a:extLst>
                <a:ext uri="{FF2B5EF4-FFF2-40B4-BE49-F238E27FC236}">
                  <a16:creationId xmlns:a16="http://schemas.microsoft.com/office/drawing/2014/main" id="{62AEE6F3-16F4-4944-8459-4D5EEA341D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61" name="Rounded Rectangle 16">
            <a:extLst>
              <a:ext uri="{FF2B5EF4-FFF2-40B4-BE49-F238E27FC236}">
                <a16:creationId xmlns:a16="http://schemas.microsoft.com/office/drawing/2014/main" id="{8D6B9972-4A81-4223-9901-0E559A1D5E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3" y="648931"/>
            <a:ext cx="6854433"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Content Placeholder 3">
            <a:extLst>
              <a:ext uri="{FF2B5EF4-FFF2-40B4-BE49-F238E27FC236}">
                <a16:creationId xmlns:a16="http://schemas.microsoft.com/office/drawing/2014/main" id="{DF7F520F-5C01-4B57-828D-4E3A276FB9D6}"/>
              </a:ext>
            </a:extLst>
          </p:cNvPr>
          <p:cNvPicPr>
            <a:picLocks noGrp="1"/>
          </p:cNvPicPr>
          <p:nvPr>
            <p:ph idx="1"/>
          </p:nvPr>
        </p:nvPicPr>
        <p:blipFill>
          <a:blip r:embed="rId3" cstate="print">
            <a:extLst>
              <a:ext uri="{28A0092B-C50C-407E-A947-70E740481C1C}">
                <a14:useLocalDpi xmlns:a14="http://schemas.microsoft.com/office/drawing/2010/main" val="0"/>
              </a:ext>
            </a:extLst>
          </a:blip>
          <a:stretch>
            <a:fillRect/>
          </a:stretch>
        </p:blipFill>
        <p:spPr>
          <a:xfrm>
            <a:off x="977550" y="1261464"/>
            <a:ext cx="6202778" cy="4047310"/>
          </a:xfrm>
          <a:prstGeom prst="rect">
            <a:avLst/>
          </a:prstGeom>
        </p:spPr>
      </p:pic>
    </p:spTree>
    <p:extLst>
      <p:ext uri="{BB962C8B-B14F-4D97-AF65-F5344CB8AC3E}">
        <p14:creationId xmlns:p14="http://schemas.microsoft.com/office/powerpoint/2010/main" val="21055293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97F39-11AA-4DAA-B301-57F73F58430E}"/>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80683C68-7D89-4BF9-9348-E8797C2C3C8F}"/>
              </a:ext>
            </a:extLst>
          </p:cNvPr>
          <p:cNvSpPr>
            <a:spLocks noGrp="1"/>
          </p:cNvSpPr>
          <p:nvPr>
            <p:ph idx="1"/>
          </p:nvPr>
        </p:nvSpPr>
        <p:spPr/>
        <p:txBody>
          <a:bodyPr>
            <a:normAutofit fontScale="92500" lnSpcReduction="10000"/>
          </a:bodyPr>
          <a:lstStyle/>
          <a:p>
            <a:pPr lvl="0"/>
            <a:r>
              <a:rPr lang="en-US" dirty="0"/>
              <a:t>Chelsea(Manhattan), North Side(Brooklyn), Flatiron(Manhattan) are some of the best neighborhoods for Chinese cuisine.</a:t>
            </a:r>
          </a:p>
          <a:p>
            <a:pPr lvl="0"/>
            <a:r>
              <a:rPr lang="en-US" dirty="0"/>
              <a:t>Even though Chelsea(Staten Island) has a very high average rating, since the Chinese restaurant in Staten Island is very few, this place may not be considered as a good place for Chinese food.</a:t>
            </a:r>
          </a:p>
          <a:p>
            <a:pPr lvl="0"/>
            <a:r>
              <a:rPr lang="en-US" dirty="0"/>
              <a:t>Staten Island ranks last in average rating of Chinese </a:t>
            </a:r>
            <a:r>
              <a:rPr lang="en-US" dirty="0" err="1"/>
              <a:t>Resturants</a:t>
            </a:r>
            <a:r>
              <a:rPr lang="en-US" dirty="0"/>
              <a:t>.</a:t>
            </a:r>
          </a:p>
          <a:p>
            <a:pPr lvl="0"/>
            <a:r>
              <a:rPr lang="en-US" dirty="0"/>
              <a:t>Manhattan, Queens &amp; Brooklyn are all good places for Chinese food. Overall Manhattan has a good balance between restaurant numbers and ratings.</a:t>
            </a:r>
          </a:p>
        </p:txBody>
      </p:sp>
    </p:spTree>
    <p:extLst>
      <p:ext uri="{BB962C8B-B14F-4D97-AF65-F5344CB8AC3E}">
        <p14:creationId xmlns:p14="http://schemas.microsoft.com/office/powerpoint/2010/main" val="443172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6FACD-4506-44F9-8C1C-323E9A097595}"/>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773222BA-7473-4F27-ACA1-F1B6D957754F}"/>
              </a:ext>
            </a:extLst>
          </p:cNvPr>
          <p:cNvSpPr>
            <a:spLocks noGrp="1"/>
          </p:cNvSpPr>
          <p:nvPr>
            <p:ph idx="1"/>
          </p:nvPr>
        </p:nvSpPr>
        <p:spPr/>
        <p:txBody>
          <a:bodyPr/>
          <a:lstStyle/>
          <a:p>
            <a:r>
              <a:rPr lang="en-US" dirty="0"/>
              <a:t>In this project we studied the Chinese restaurants in New York City and try to determine which neighborhood is good for having some good Chinese food. We use new </a:t>
            </a:r>
            <a:r>
              <a:rPr lang="en-US" dirty="0" err="1"/>
              <a:t>york</a:t>
            </a:r>
            <a:r>
              <a:rPr lang="en-US" dirty="0"/>
              <a:t> city data and </a:t>
            </a:r>
            <a:r>
              <a:rPr lang="en-US" dirty="0" err="1"/>
              <a:t>FourSquare</a:t>
            </a:r>
            <a:r>
              <a:rPr lang="en-US" dirty="0"/>
              <a:t> API to gather all venues, filtering out Chinese restaurants and then sort the data base on their ratings. Finally we do the data visualization of the average Chinese restaurant ratings for every neighborhoods in New York.</a:t>
            </a:r>
          </a:p>
        </p:txBody>
      </p:sp>
    </p:spTree>
    <p:extLst>
      <p:ext uri="{BB962C8B-B14F-4D97-AF65-F5344CB8AC3E}">
        <p14:creationId xmlns:p14="http://schemas.microsoft.com/office/powerpoint/2010/main" val="1969516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14663-1904-4E1E-BA1F-5B2FA6629109}"/>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BDB1FF8B-8185-4CE4-B8A2-DF7A2C470FE6}"/>
              </a:ext>
            </a:extLst>
          </p:cNvPr>
          <p:cNvSpPr>
            <a:spLocks noGrp="1"/>
          </p:cNvSpPr>
          <p:nvPr>
            <p:ph idx="1"/>
          </p:nvPr>
        </p:nvSpPr>
        <p:spPr/>
        <p:txBody>
          <a:bodyPr>
            <a:normAutofit fontScale="92500" lnSpcReduction="10000"/>
          </a:bodyPr>
          <a:lstStyle/>
          <a:p>
            <a:r>
              <a:rPr lang="en-US" dirty="0"/>
              <a:t>New York City is the most populous city in the United States, with an estimated 2018 population of over 8 million. </a:t>
            </a:r>
          </a:p>
          <a:p>
            <a:r>
              <a:rPr lang="en-US" dirty="0"/>
              <a:t>The diverse culture leads to diverse food cuisines.</a:t>
            </a:r>
          </a:p>
          <a:p>
            <a:r>
              <a:rPr lang="en-US" dirty="0"/>
              <a:t>In this project, we will list and visualize all parts of NYC which has great Chinese restaurants. </a:t>
            </a:r>
          </a:p>
          <a:p>
            <a:r>
              <a:rPr lang="en-US" dirty="0"/>
              <a:t>The project can help visitors or newcomers to NYC to find their desired good Chinese restaurants. They can also decide which area of NYC they'd like to stay at for good Chinese food.</a:t>
            </a:r>
          </a:p>
          <a:p>
            <a:endParaRPr lang="en-US" dirty="0"/>
          </a:p>
        </p:txBody>
      </p:sp>
    </p:spTree>
    <p:extLst>
      <p:ext uri="{BB962C8B-B14F-4D97-AF65-F5344CB8AC3E}">
        <p14:creationId xmlns:p14="http://schemas.microsoft.com/office/powerpoint/2010/main" val="20033776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3FF50-6F55-4971-938B-6D1C1773C475}"/>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F2B0EECA-7729-47D8-859B-E55A0F7CECD9}"/>
              </a:ext>
            </a:extLst>
          </p:cNvPr>
          <p:cNvSpPr>
            <a:spLocks noGrp="1"/>
          </p:cNvSpPr>
          <p:nvPr>
            <p:ph idx="1"/>
          </p:nvPr>
        </p:nvSpPr>
        <p:spPr/>
        <p:txBody>
          <a:bodyPr>
            <a:normAutofit fontScale="70000" lnSpcReduction="20000"/>
          </a:bodyPr>
          <a:lstStyle/>
          <a:p>
            <a:pPr lvl="0"/>
            <a:r>
              <a:rPr lang="en-US" dirty="0"/>
              <a:t>New York City data that contains list Boroughs, Neighborhoods along with their latitude and longitude.</a:t>
            </a:r>
          </a:p>
          <a:p>
            <a:pPr lvl="1"/>
            <a:r>
              <a:rPr lang="en-US" dirty="0"/>
              <a:t>Data source : </a:t>
            </a:r>
            <a:r>
              <a:rPr lang="en-US" u="sng" dirty="0">
                <a:hlinkClick r:id="rId2"/>
              </a:rPr>
              <a:t>https://cocl.us/new_york_dataset</a:t>
            </a:r>
            <a:endParaRPr lang="en-US" dirty="0"/>
          </a:p>
          <a:p>
            <a:pPr lvl="1"/>
            <a:r>
              <a:rPr lang="en-US" dirty="0"/>
              <a:t>Description : This data set provides the location of various neighborhoods of new </a:t>
            </a:r>
            <a:r>
              <a:rPr lang="en-US" dirty="0" err="1"/>
              <a:t>york</a:t>
            </a:r>
            <a:r>
              <a:rPr lang="en-US" dirty="0"/>
              <a:t> city.</a:t>
            </a:r>
          </a:p>
          <a:p>
            <a:pPr lvl="0"/>
            <a:r>
              <a:rPr lang="en-US" dirty="0"/>
              <a:t>Chinese </a:t>
            </a:r>
            <a:r>
              <a:rPr lang="en-US" dirty="0" err="1"/>
              <a:t>resturants</a:t>
            </a:r>
            <a:r>
              <a:rPr lang="en-US" dirty="0"/>
              <a:t> in each neighborhood of new </a:t>
            </a:r>
            <a:r>
              <a:rPr lang="en-US" dirty="0" err="1"/>
              <a:t>york</a:t>
            </a:r>
            <a:r>
              <a:rPr lang="en-US" dirty="0"/>
              <a:t> city.</a:t>
            </a:r>
          </a:p>
          <a:p>
            <a:pPr lvl="1"/>
            <a:r>
              <a:rPr lang="en-US" dirty="0"/>
              <a:t>Data source : </a:t>
            </a:r>
            <a:r>
              <a:rPr lang="en-US" dirty="0" err="1"/>
              <a:t>Fousquare</a:t>
            </a:r>
            <a:r>
              <a:rPr lang="en-US" dirty="0"/>
              <a:t> API</a:t>
            </a:r>
          </a:p>
          <a:p>
            <a:pPr lvl="1"/>
            <a:r>
              <a:rPr lang="en-US" dirty="0"/>
              <a:t>Description : We will get all venues in each neighborhood and then filter them to get only Chinese restaurants.</a:t>
            </a:r>
          </a:p>
          <a:p>
            <a:pPr lvl="0"/>
            <a:r>
              <a:rPr lang="en-US" dirty="0" err="1"/>
              <a:t>GeoSpace</a:t>
            </a:r>
            <a:r>
              <a:rPr lang="en-US" dirty="0"/>
              <a:t> data</a:t>
            </a:r>
          </a:p>
          <a:p>
            <a:pPr lvl="1"/>
            <a:r>
              <a:rPr lang="en-US" dirty="0"/>
              <a:t>Data source : </a:t>
            </a:r>
            <a:r>
              <a:rPr lang="en-US" u="sng" dirty="0">
                <a:hlinkClick r:id="rId3"/>
              </a:rPr>
              <a:t>https://data.cityofnewyork.us/City-Government/Borough-Boundaries/tqmj-j8zm</a:t>
            </a:r>
            <a:endParaRPr lang="en-US" dirty="0"/>
          </a:p>
          <a:p>
            <a:pPr lvl="1"/>
            <a:r>
              <a:rPr lang="en-US" dirty="0"/>
              <a:t>Description : New </a:t>
            </a:r>
            <a:r>
              <a:rPr lang="en-US" dirty="0" err="1"/>
              <a:t>york</a:t>
            </a:r>
            <a:r>
              <a:rPr lang="en-US" dirty="0"/>
              <a:t> Borough boundaries for better map </a:t>
            </a:r>
            <a:r>
              <a:rPr lang="en-US" dirty="0" err="1"/>
              <a:t>visulization</a:t>
            </a:r>
            <a:r>
              <a:rPr lang="en-US" dirty="0"/>
              <a:t>.</a:t>
            </a:r>
          </a:p>
          <a:p>
            <a:endParaRPr lang="en-US" dirty="0"/>
          </a:p>
        </p:txBody>
      </p:sp>
    </p:spTree>
    <p:extLst>
      <p:ext uri="{BB962C8B-B14F-4D97-AF65-F5344CB8AC3E}">
        <p14:creationId xmlns:p14="http://schemas.microsoft.com/office/powerpoint/2010/main" val="3234503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3A52E-B5D8-4FCA-B8BB-18BB63169EB0}"/>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EA08A4ED-7C94-40E9-BF61-52C21712F7FE}"/>
              </a:ext>
            </a:extLst>
          </p:cNvPr>
          <p:cNvSpPr>
            <a:spLocks noGrp="1"/>
          </p:cNvSpPr>
          <p:nvPr>
            <p:ph idx="1"/>
          </p:nvPr>
        </p:nvSpPr>
        <p:spPr/>
        <p:txBody>
          <a:bodyPr>
            <a:normAutofit fontScale="92500"/>
          </a:bodyPr>
          <a:lstStyle/>
          <a:p>
            <a:pPr lvl="0"/>
            <a:r>
              <a:rPr lang="en-US" dirty="0"/>
              <a:t>Collect the new </a:t>
            </a:r>
            <a:r>
              <a:rPr lang="en-US" dirty="0" err="1"/>
              <a:t>york</a:t>
            </a:r>
            <a:r>
              <a:rPr lang="en-US" dirty="0"/>
              <a:t> city data from </a:t>
            </a:r>
            <a:r>
              <a:rPr lang="en-US" u="sng" dirty="0">
                <a:hlinkClick r:id="rId2"/>
              </a:rPr>
              <a:t>https://cocl.us/new_york_dataset</a:t>
            </a:r>
            <a:endParaRPr lang="en-US" dirty="0"/>
          </a:p>
          <a:p>
            <a:pPr lvl="0"/>
            <a:r>
              <a:rPr lang="en-US" dirty="0"/>
              <a:t>Using </a:t>
            </a:r>
            <a:r>
              <a:rPr lang="en-US" dirty="0" err="1"/>
              <a:t>FourSquare</a:t>
            </a:r>
            <a:r>
              <a:rPr lang="en-US" dirty="0"/>
              <a:t> API to gather all venues for each neighborhood.</a:t>
            </a:r>
          </a:p>
          <a:p>
            <a:pPr lvl="0"/>
            <a:r>
              <a:rPr lang="en-US" dirty="0"/>
              <a:t>Filter out all venues that are Chinese </a:t>
            </a:r>
            <a:r>
              <a:rPr lang="en-US" dirty="0" err="1"/>
              <a:t>Resturants</a:t>
            </a:r>
            <a:r>
              <a:rPr lang="en-US" dirty="0"/>
              <a:t>.</a:t>
            </a:r>
          </a:p>
          <a:p>
            <a:pPr lvl="0"/>
            <a:r>
              <a:rPr lang="en-US" dirty="0"/>
              <a:t>Find rating , tips and like count for each Chinese </a:t>
            </a:r>
            <a:r>
              <a:rPr lang="en-US" dirty="0" err="1"/>
              <a:t>Resturants</a:t>
            </a:r>
            <a:r>
              <a:rPr lang="en-US" dirty="0"/>
              <a:t> using </a:t>
            </a:r>
            <a:r>
              <a:rPr lang="en-US" dirty="0" err="1"/>
              <a:t>FourSquare</a:t>
            </a:r>
            <a:r>
              <a:rPr lang="en-US" dirty="0"/>
              <a:t> API.</a:t>
            </a:r>
          </a:p>
          <a:p>
            <a:pPr lvl="0"/>
            <a:r>
              <a:rPr lang="en-US" dirty="0"/>
              <a:t>Using rating for each </a:t>
            </a:r>
            <a:r>
              <a:rPr lang="en-US" dirty="0" err="1"/>
              <a:t>resturant</a:t>
            </a:r>
            <a:r>
              <a:rPr lang="en-US" dirty="0"/>
              <a:t> , we will sort that data.</a:t>
            </a:r>
          </a:p>
          <a:p>
            <a:pPr lvl="0"/>
            <a:r>
              <a:rPr lang="en-US" dirty="0"/>
              <a:t>Visualize the Ranking of neighborhoods using Python folium library.</a:t>
            </a:r>
          </a:p>
        </p:txBody>
      </p:sp>
    </p:spTree>
    <p:extLst>
      <p:ext uri="{BB962C8B-B14F-4D97-AF65-F5344CB8AC3E}">
        <p14:creationId xmlns:p14="http://schemas.microsoft.com/office/powerpoint/2010/main" val="3719107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extLst/>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0"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1"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2"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3"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4"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5"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7" name="Rectangle 16">
            <a:extLst>
              <a:ext uri="{FF2B5EF4-FFF2-40B4-BE49-F238E27FC236}">
                <a16:creationId xmlns:a16="http://schemas.microsoft.com/office/drawing/2014/main" id="{A6073935-E043-4801-AF06-06093A91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8B8982-E046-437B-9C35-771C5C69B123}"/>
              </a:ext>
            </a:extLst>
          </p:cNvPr>
          <p:cNvSpPr>
            <a:spLocks noGrp="1"/>
          </p:cNvSpPr>
          <p:nvPr>
            <p:ph type="title"/>
          </p:nvPr>
        </p:nvSpPr>
        <p:spPr>
          <a:xfrm>
            <a:off x="8041742" y="648930"/>
            <a:ext cx="3461281" cy="3347337"/>
          </a:xfrm>
        </p:spPr>
        <p:txBody>
          <a:bodyPr vert="horz" lIns="91440" tIns="45720" rIns="91440" bIns="45720" rtlCol="0" anchor="b">
            <a:normAutofit/>
          </a:bodyPr>
          <a:lstStyle/>
          <a:p>
            <a:pPr algn="r">
              <a:lnSpc>
                <a:spcPct val="90000"/>
              </a:lnSpc>
            </a:pPr>
            <a:r>
              <a:rPr lang="en-US" sz="4100"/>
              <a:t>Number Of Neighborhood For Each Borough In New York City</a:t>
            </a:r>
          </a:p>
        </p:txBody>
      </p:sp>
      <p:grpSp>
        <p:nvGrpSpPr>
          <p:cNvPr id="19" name="Group 18">
            <a:extLst>
              <a:ext uri="{FF2B5EF4-FFF2-40B4-BE49-F238E27FC236}">
                <a16:creationId xmlns:a16="http://schemas.microsoft.com/office/drawing/2014/main" id="{8AC26FF4-D6F9-4A94-A837-D051A101ED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0" name="Freeform 6">
              <a:extLst>
                <a:ext uri="{FF2B5EF4-FFF2-40B4-BE49-F238E27FC236}">
                  <a16:creationId xmlns:a16="http://schemas.microsoft.com/office/drawing/2014/main" id="{EFFE501B-F9EC-4229-99D6-F39E38A71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1" name="Freeform 7">
              <a:extLst>
                <a:ext uri="{FF2B5EF4-FFF2-40B4-BE49-F238E27FC236}">
                  <a16:creationId xmlns:a16="http://schemas.microsoft.com/office/drawing/2014/main" id="{B064C6A0-3DE4-4F4A-B650-78A628163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2" name="Freeform 25">
              <a:extLst>
                <a:ext uri="{FF2B5EF4-FFF2-40B4-BE49-F238E27FC236}">
                  <a16:creationId xmlns:a16="http://schemas.microsoft.com/office/drawing/2014/main" id="{43CD3E83-3D0D-40EE-B1A2-9C989EBF2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3" name="Freeform 26">
              <a:extLst>
                <a:ext uri="{FF2B5EF4-FFF2-40B4-BE49-F238E27FC236}">
                  <a16:creationId xmlns:a16="http://schemas.microsoft.com/office/drawing/2014/main" id="{71553909-760D-4B98-96A4-F9F48339AF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4" name="Freeform 27">
              <a:extLst>
                <a:ext uri="{FF2B5EF4-FFF2-40B4-BE49-F238E27FC236}">
                  <a16:creationId xmlns:a16="http://schemas.microsoft.com/office/drawing/2014/main" id="{1F006A6C-F843-49BC-AC84-89BD2AF58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5" name="Freeform 28">
              <a:extLst>
                <a:ext uri="{FF2B5EF4-FFF2-40B4-BE49-F238E27FC236}">
                  <a16:creationId xmlns:a16="http://schemas.microsoft.com/office/drawing/2014/main" id="{62AEE6F3-16F4-4944-8459-4D5EEA341D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7" name="Rounded Rectangle 16">
            <a:extLst>
              <a:ext uri="{FF2B5EF4-FFF2-40B4-BE49-F238E27FC236}">
                <a16:creationId xmlns:a16="http://schemas.microsoft.com/office/drawing/2014/main" id="{8D6B9972-4A81-4223-9901-0E559A1D5E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3" y="648931"/>
            <a:ext cx="6854433"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C:\Users\Chenxi\AppData\Local\Microsoft\Windows\INetCache\Content.MSO\C8C412BD.tmp">
            <a:extLst>
              <a:ext uri="{FF2B5EF4-FFF2-40B4-BE49-F238E27FC236}">
                <a16:creationId xmlns:a16="http://schemas.microsoft.com/office/drawing/2014/main" id="{3F66A835-8B1C-4D75-9F60-A03DCE1B2F94}"/>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bwMode="auto">
          <a:xfrm>
            <a:off x="977550" y="1090886"/>
            <a:ext cx="6202778" cy="4388465"/>
          </a:xfrm>
          <a:prstGeom prst="rect">
            <a:avLst/>
          </a:prstGeom>
          <a:noFill/>
        </p:spPr>
      </p:pic>
    </p:spTree>
    <p:extLst>
      <p:ext uri="{BB962C8B-B14F-4D97-AF65-F5344CB8AC3E}">
        <p14:creationId xmlns:p14="http://schemas.microsoft.com/office/powerpoint/2010/main" val="694968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extLst/>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0"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1"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2"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3"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4"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5"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7" name="Rectangle 16">
            <a:extLst>
              <a:ext uri="{FF2B5EF4-FFF2-40B4-BE49-F238E27FC236}">
                <a16:creationId xmlns:a16="http://schemas.microsoft.com/office/drawing/2014/main" id="{A6073935-E043-4801-AF06-06093A91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174287-7C4E-4763-97ED-CBA74ACD3930}"/>
              </a:ext>
            </a:extLst>
          </p:cNvPr>
          <p:cNvSpPr>
            <a:spLocks noGrp="1"/>
          </p:cNvSpPr>
          <p:nvPr>
            <p:ph type="title"/>
          </p:nvPr>
        </p:nvSpPr>
        <p:spPr>
          <a:xfrm>
            <a:off x="8041742" y="648930"/>
            <a:ext cx="3461281" cy="3347337"/>
          </a:xfrm>
        </p:spPr>
        <p:txBody>
          <a:bodyPr vert="horz" lIns="91440" tIns="45720" rIns="91440" bIns="45720" rtlCol="0" anchor="b">
            <a:normAutofit/>
          </a:bodyPr>
          <a:lstStyle/>
          <a:p>
            <a:pPr algn="r">
              <a:lnSpc>
                <a:spcPct val="90000"/>
              </a:lnSpc>
            </a:pPr>
            <a:r>
              <a:rPr lang="en-US" sz="3700"/>
              <a:t>Number Of Chinese Restaurants For Each Borough In New York City</a:t>
            </a:r>
          </a:p>
        </p:txBody>
      </p:sp>
      <p:grpSp>
        <p:nvGrpSpPr>
          <p:cNvPr id="19" name="Group 18">
            <a:extLst>
              <a:ext uri="{FF2B5EF4-FFF2-40B4-BE49-F238E27FC236}">
                <a16:creationId xmlns:a16="http://schemas.microsoft.com/office/drawing/2014/main" id="{8AC26FF4-D6F9-4A94-A837-D051A101ED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0" name="Freeform 6">
              <a:extLst>
                <a:ext uri="{FF2B5EF4-FFF2-40B4-BE49-F238E27FC236}">
                  <a16:creationId xmlns:a16="http://schemas.microsoft.com/office/drawing/2014/main" id="{EFFE501B-F9EC-4229-99D6-F39E38A71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1" name="Freeform 7">
              <a:extLst>
                <a:ext uri="{FF2B5EF4-FFF2-40B4-BE49-F238E27FC236}">
                  <a16:creationId xmlns:a16="http://schemas.microsoft.com/office/drawing/2014/main" id="{B064C6A0-3DE4-4F4A-B650-78A628163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2" name="Freeform 25">
              <a:extLst>
                <a:ext uri="{FF2B5EF4-FFF2-40B4-BE49-F238E27FC236}">
                  <a16:creationId xmlns:a16="http://schemas.microsoft.com/office/drawing/2014/main" id="{43CD3E83-3D0D-40EE-B1A2-9C989EBF2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3" name="Freeform 26">
              <a:extLst>
                <a:ext uri="{FF2B5EF4-FFF2-40B4-BE49-F238E27FC236}">
                  <a16:creationId xmlns:a16="http://schemas.microsoft.com/office/drawing/2014/main" id="{71553909-760D-4B98-96A4-F9F48339AF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4" name="Freeform 27">
              <a:extLst>
                <a:ext uri="{FF2B5EF4-FFF2-40B4-BE49-F238E27FC236}">
                  <a16:creationId xmlns:a16="http://schemas.microsoft.com/office/drawing/2014/main" id="{1F006A6C-F843-49BC-AC84-89BD2AF58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5" name="Freeform 28">
              <a:extLst>
                <a:ext uri="{FF2B5EF4-FFF2-40B4-BE49-F238E27FC236}">
                  <a16:creationId xmlns:a16="http://schemas.microsoft.com/office/drawing/2014/main" id="{62AEE6F3-16F4-4944-8459-4D5EEA341D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7" name="Rounded Rectangle 16">
            <a:extLst>
              <a:ext uri="{FF2B5EF4-FFF2-40B4-BE49-F238E27FC236}">
                <a16:creationId xmlns:a16="http://schemas.microsoft.com/office/drawing/2014/main" id="{8D6B9972-4A81-4223-9901-0E559A1D5E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3" y="648931"/>
            <a:ext cx="6854433"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C:\Users\Chenxi\AppData\Local\Microsoft\Windows\INetCache\Content.MSO\149DB0D3.tmp">
            <a:extLst>
              <a:ext uri="{FF2B5EF4-FFF2-40B4-BE49-F238E27FC236}">
                <a16:creationId xmlns:a16="http://schemas.microsoft.com/office/drawing/2014/main" id="{DBF01D22-B8BF-4F20-A05C-9FFF45B9A246}"/>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bwMode="auto">
          <a:xfrm>
            <a:off x="977550" y="1090886"/>
            <a:ext cx="6202778" cy="4388465"/>
          </a:xfrm>
          <a:prstGeom prst="rect">
            <a:avLst/>
          </a:prstGeom>
          <a:noFill/>
        </p:spPr>
      </p:pic>
    </p:spTree>
    <p:extLst>
      <p:ext uri="{BB962C8B-B14F-4D97-AF65-F5344CB8AC3E}">
        <p14:creationId xmlns:p14="http://schemas.microsoft.com/office/powerpoint/2010/main" val="3551368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extLst/>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0"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1"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2"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3"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4"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5"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7" name="Rectangle 16">
            <a:extLst>
              <a:ext uri="{FF2B5EF4-FFF2-40B4-BE49-F238E27FC236}">
                <a16:creationId xmlns:a16="http://schemas.microsoft.com/office/drawing/2014/main" id="{A6073935-E043-4801-AF06-06093A91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DAF001-F4EA-4C9A-8E60-B11A606BE485}"/>
              </a:ext>
            </a:extLst>
          </p:cNvPr>
          <p:cNvSpPr>
            <a:spLocks noGrp="1"/>
          </p:cNvSpPr>
          <p:nvPr>
            <p:ph type="title"/>
          </p:nvPr>
        </p:nvSpPr>
        <p:spPr>
          <a:xfrm>
            <a:off x="8041742" y="648930"/>
            <a:ext cx="3461281" cy="3347337"/>
          </a:xfrm>
        </p:spPr>
        <p:txBody>
          <a:bodyPr vert="horz" lIns="91440" tIns="45720" rIns="91440" bIns="45720" rtlCol="0" anchor="b">
            <a:normAutofit/>
          </a:bodyPr>
          <a:lstStyle/>
          <a:p>
            <a:pPr algn="r">
              <a:lnSpc>
                <a:spcPct val="90000"/>
              </a:lnSpc>
            </a:pPr>
            <a:r>
              <a:rPr lang="en-US" sz="3700"/>
              <a:t>Number Of Chinese Restaurants For Each Neighborhood In New York City</a:t>
            </a:r>
          </a:p>
        </p:txBody>
      </p:sp>
      <p:grpSp>
        <p:nvGrpSpPr>
          <p:cNvPr id="19" name="Group 18">
            <a:extLst>
              <a:ext uri="{FF2B5EF4-FFF2-40B4-BE49-F238E27FC236}">
                <a16:creationId xmlns:a16="http://schemas.microsoft.com/office/drawing/2014/main" id="{8AC26FF4-D6F9-4A94-A837-D051A101ED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0" name="Freeform 6">
              <a:extLst>
                <a:ext uri="{FF2B5EF4-FFF2-40B4-BE49-F238E27FC236}">
                  <a16:creationId xmlns:a16="http://schemas.microsoft.com/office/drawing/2014/main" id="{EFFE501B-F9EC-4229-99D6-F39E38A71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1" name="Freeform 7">
              <a:extLst>
                <a:ext uri="{FF2B5EF4-FFF2-40B4-BE49-F238E27FC236}">
                  <a16:creationId xmlns:a16="http://schemas.microsoft.com/office/drawing/2014/main" id="{B064C6A0-3DE4-4F4A-B650-78A628163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2" name="Freeform 25">
              <a:extLst>
                <a:ext uri="{FF2B5EF4-FFF2-40B4-BE49-F238E27FC236}">
                  <a16:creationId xmlns:a16="http://schemas.microsoft.com/office/drawing/2014/main" id="{43CD3E83-3D0D-40EE-B1A2-9C989EBF2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3" name="Freeform 26">
              <a:extLst>
                <a:ext uri="{FF2B5EF4-FFF2-40B4-BE49-F238E27FC236}">
                  <a16:creationId xmlns:a16="http://schemas.microsoft.com/office/drawing/2014/main" id="{71553909-760D-4B98-96A4-F9F48339AF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4" name="Freeform 27">
              <a:extLst>
                <a:ext uri="{FF2B5EF4-FFF2-40B4-BE49-F238E27FC236}">
                  <a16:creationId xmlns:a16="http://schemas.microsoft.com/office/drawing/2014/main" id="{1F006A6C-F843-49BC-AC84-89BD2AF58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5" name="Freeform 28">
              <a:extLst>
                <a:ext uri="{FF2B5EF4-FFF2-40B4-BE49-F238E27FC236}">
                  <a16:creationId xmlns:a16="http://schemas.microsoft.com/office/drawing/2014/main" id="{62AEE6F3-16F4-4944-8459-4D5EEA341D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7" name="Rounded Rectangle 16">
            <a:extLst>
              <a:ext uri="{FF2B5EF4-FFF2-40B4-BE49-F238E27FC236}">
                <a16:creationId xmlns:a16="http://schemas.microsoft.com/office/drawing/2014/main" id="{8D6B9972-4A81-4223-9901-0E559A1D5E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3" y="648931"/>
            <a:ext cx="6854433"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C:\Users\Chenxi\AppData\Local\Microsoft\Windows\INetCache\Content.MSO\EAE6F559.tmp">
            <a:extLst>
              <a:ext uri="{FF2B5EF4-FFF2-40B4-BE49-F238E27FC236}">
                <a16:creationId xmlns:a16="http://schemas.microsoft.com/office/drawing/2014/main" id="{05D31ADE-D13C-47B6-8812-EC497ECBE0FD}"/>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bwMode="auto">
          <a:xfrm>
            <a:off x="977550" y="1106393"/>
            <a:ext cx="6202778" cy="4357451"/>
          </a:xfrm>
          <a:prstGeom prst="rect">
            <a:avLst/>
          </a:prstGeom>
          <a:noFill/>
        </p:spPr>
      </p:pic>
    </p:spTree>
    <p:extLst>
      <p:ext uri="{BB962C8B-B14F-4D97-AF65-F5344CB8AC3E}">
        <p14:creationId xmlns:p14="http://schemas.microsoft.com/office/powerpoint/2010/main" val="1095827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extLst/>
          </a:blip>
          <a:stretch/>
        </a:blip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0"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1"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2"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3"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4"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5"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7" name="Rectangle 16">
            <a:extLst>
              <a:ext uri="{FF2B5EF4-FFF2-40B4-BE49-F238E27FC236}">
                <a16:creationId xmlns:a16="http://schemas.microsoft.com/office/drawing/2014/main" id="{6C686317-9C96-4A02-88CE-7319FF590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CA74E0-3C21-4AF2-8DFC-11923CE772FD}"/>
              </a:ext>
            </a:extLst>
          </p:cNvPr>
          <p:cNvSpPr>
            <a:spLocks noGrp="1"/>
          </p:cNvSpPr>
          <p:nvPr>
            <p:ph type="title"/>
          </p:nvPr>
        </p:nvSpPr>
        <p:spPr>
          <a:xfrm>
            <a:off x="6580632" y="648930"/>
            <a:ext cx="4922391" cy="3347337"/>
          </a:xfrm>
        </p:spPr>
        <p:txBody>
          <a:bodyPr vert="horz" lIns="91440" tIns="45720" rIns="91440" bIns="45720" rtlCol="0" anchor="b">
            <a:normAutofit/>
          </a:bodyPr>
          <a:lstStyle/>
          <a:p>
            <a:pPr algn="r">
              <a:lnSpc>
                <a:spcPct val="90000"/>
              </a:lnSpc>
            </a:pPr>
            <a:r>
              <a:rPr lang="en-US" sz="5600"/>
              <a:t>Average Rating Of Chinese Resturants For Each Borough</a:t>
            </a:r>
          </a:p>
        </p:txBody>
      </p:sp>
      <p:grpSp>
        <p:nvGrpSpPr>
          <p:cNvPr id="19" name="Group 18">
            <a:extLst>
              <a:ext uri="{FF2B5EF4-FFF2-40B4-BE49-F238E27FC236}">
                <a16:creationId xmlns:a16="http://schemas.microsoft.com/office/drawing/2014/main" id="{E0E25B5C-98A3-47D8-A4D7-10C2E17589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0" name="Freeform 6">
              <a:extLst>
                <a:ext uri="{FF2B5EF4-FFF2-40B4-BE49-F238E27FC236}">
                  <a16:creationId xmlns:a16="http://schemas.microsoft.com/office/drawing/2014/main" id="{FECB3374-15F5-40C2-95B4-0FCF10849F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1" name="Freeform 7">
              <a:extLst>
                <a:ext uri="{FF2B5EF4-FFF2-40B4-BE49-F238E27FC236}">
                  <a16:creationId xmlns:a16="http://schemas.microsoft.com/office/drawing/2014/main" id="{E762314F-F556-4403-BAA1-AF8A3BED3E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2" name="Freeform 25">
              <a:extLst>
                <a:ext uri="{FF2B5EF4-FFF2-40B4-BE49-F238E27FC236}">
                  <a16:creationId xmlns:a16="http://schemas.microsoft.com/office/drawing/2014/main" id="{02EDEF56-2F86-4867-986A-5AFB8EC078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3" name="Freeform 26">
              <a:extLst>
                <a:ext uri="{FF2B5EF4-FFF2-40B4-BE49-F238E27FC236}">
                  <a16:creationId xmlns:a16="http://schemas.microsoft.com/office/drawing/2014/main" id="{51BE63E6-C24A-43FA-93F5-475F550ABE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4" name="Freeform 27">
              <a:extLst>
                <a:ext uri="{FF2B5EF4-FFF2-40B4-BE49-F238E27FC236}">
                  <a16:creationId xmlns:a16="http://schemas.microsoft.com/office/drawing/2014/main" id="{9639DAAA-46FE-401C-BB78-B7A9AF33C0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5" name="Freeform 28">
              <a:extLst>
                <a:ext uri="{FF2B5EF4-FFF2-40B4-BE49-F238E27FC236}">
                  <a16:creationId xmlns:a16="http://schemas.microsoft.com/office/drawing/2014/main" id="{D5EFBD2C-94D5-43D0-B2FE-E390BD3F34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7" name="Rounded Rectangle 16">
            <a:extLst>
              <a:ext uri="{FF2B5EF4-FFF2-40B4-BE49-F238E27FC236}">
                <a16:creationId xmlns:a16="http://schemas.microsoft.com/office/drawing/2014/main" id="{EB9A9756-A5DB-460E-A867-A2AE77834D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3" y="648931"/>
            <a:ext cx="5419641"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C:\Users\Chenxi\AppData\Local\Microsoft\Windows\INetCache\Content.MSO\BD3559CF.tmp">
            <a:extLst>
              <a:ext uri="{FF2B5EF4-FFF2-40B4-BE49-F238E27FC236}">
                <a16:creationId xmlns:a16="http://schemas.microsoft.com/office/drawing/2014/main" id="{C789B86C-DCEC-440F-93F6-B8C2720E4471}"/>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bwMode="auto">
          <a:xfrm>
            <a:off x="977550" y="1578299"/>
            <a:ext cx="4774321" cy="3413639"/>
          </a:xfrm>
          <a:prstGeom prst="rect">
            <a:avLst/>
          </a:prstGeom>
          <a:noFill/>
        </p:spPr>
      </p:pic>
    </p:spTree>
    <p:extLst>
      <p:ext uri="{BB962C8B-B14F-4D97-AF65-F5344CB8AC3E}">
        <p14:creationId xmlns:p14="http://schemas.microsoft.com/office/powerpoint/2010/main" val="34664119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616B3DC-C165-433D-9187-62DCC0E317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id="{97E1BF84-9824-4B0E-98DF-F0F7181DD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id="{A85FA340-7392-4303-9707-A12F45A46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id="{758A9051-2BD9-4868-8B84-344752FA2F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id="{58264C49-3539-4CBD-8F11-1106C8B878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id="{DE862133-5C7E-4B32-9786-0B33BC51A7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id="{90925F6C-DF03-4707-9176-6049F049B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id="{A6073935-E043-4801-AF06-06093A9145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03133-E97B-448A-80C7-E3DE65C7D2B4}"/>
              </a:ext>
            </a:extLst>
          </p:cNvPr>
          <p:cNvSpPr>
            <a:spLocks noGrp="1"/>
          </p:cNvSpPr>
          <p:nvPr>
            <p:ph type="title"/>
          </p:nvPr>
        </p:nvSpPr>
        <p:spPr>
          <a:xfrm>
            <a:off x="8041742" y="648930"/>
            <a:ext cx="3461281" cy="3347337"/>
          </a:xfrm>
        </p:spPr>
        <p:txBody>
          <a:bodyPr vert="horz" lIns="91440" tIns="45720" rIns="91440" bIns="45720" rtlCol="0" anchor="b">
            <a:normAutofit/>
          </a:bodyPr>
          <a:lstStyle/>
          <a:p>
            <a:pPr algn="r"/>
            <a:r>
              <a:rPr lang="en-US" sz="3700" dirty="0"/>
              <a:t>Top 5 Neighborhoods for Chinese Food</a:t>
            </a:r>
          </a:p>
        </p:txBody>
      </p:sp>
      <p:grpSp>
        <p:nvGrpSpPr>
          <p:cNvPr id="20" name="Group 19">
            <a:extLst>
              <a:ext uri="{FF2B5EF4-FFF2-40B4-BE49-F238E27FC236}">
                <a16:creationId xmlns:a16="http://schemas.microsoft.com/office/drawing/2014/main" id="{8AC26FF4-D6F9-4A94-A837-D051A101ED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86714" y="-4763"/>
            <a:ext cx="5014912" cy="6862763"/>
            <a:chOff x="2928938" y="-4763"/>
            <a:chExt cx="5014912" cy="6862763"/>
          </a:xfrm>
        </p:grpSpPr>
        <p:sp>
          <p:nvSpPr>
            <p:cNvPr id="21" name="Freeform 6">
              <a:extLst>
                <a:ext uri="{FF2B5EF4-FFF2-40B4-BE49-F238E27FC236}">
                  <a16:creationId xmlns:a16="http://schemas.microsoft.com/office/drawing/2014/main" id="{EFFE501B-F9EC-4229-99D6-F39E38A71B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2" name="Freeform 7">
              <a:extLst>
                <a:ext uri="{FF2B5EF4-FFF2-40B4-BE49-F238E27FC236}">
                  <a16:creationId xmlns:a16="http://schemas.microsoft.com/office/drawing/2014/main" id="{B064C6A0-3DE4-4F4A-B650-78A628163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3" name="Freeform 25">
              <a:extLst>
                <a:ext uri="{FF2B5EF4-FFF2-40B4-BE49-F238E27FC236}">
                  <a16:creationId xmlns:a16="http://schemas.microsoft.com/office/drawing/2014/main" id="{43CD3E83-3D0D-40EE-B1A2-9C989EBF2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4" name="Freeform 26">
              <a:extLst>
                <a:ext uri="{FF2B5EF4-FFF2-40B4-BE49-F238E27FC236}">
                  <a16:creationId xmlns:a16="http://schemas.microsoft.com/office/drawing/2014/main" id="{71553909-760D-4B98-96A4-F9F48339AF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5" name="Freeform 27">
              <a:extLst>
                <a:ext uri="{FF2B5EF4-FFF2-40B4-BE49-F238E27FC236}">
                  <a16:creationId xmlns:a16="http://schemas.microsoft.com/office/drawing/2014/main" id="{1F006A6C-F843-49BC-AC84-89BD2AF586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6" name="Freeform 28">
              <a:extLst>
                <a:ext uri="{FF2B5EF4-FFF2-40B4-BE49-F238E27FC236}">
                  <a16:creationId xmlns:a16="http://schemas.microsoft.com/office/drawing/2014/main" id="{62AEE6F3-16F4-4944-8459-4D5EEA341D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8" name="Rounded Rectangle 16">
            <a:extLst>
              <a:ext uri="{FF2B5EF4-FFF2-40B4-BE49-F238E27FC236}">
                <a16:creationId xmlns:a16="http://schemas.microsoft.com/office/drawing/2014/main" id="{8D6B9972-4A81-4223-9901-0E559A1D5E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693" y="648931"/>
            <a:ext cx="6854433"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57000D17-3035-489F-898A-0A465E4FD57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77550" y="1447545"/>
            <a:ext cx="6202778" cy="3675147"/>
          </a:xfrm>
          <a:prstGeom prst="rect">
            <a:avLst/>
          </a:prstGeom>
        </p:spPr>
      </p:pic>
    </p:spTree>
    <p:extLst>
      <p:ext uri="{BB962C8B-B14F-4D97-AF65-F5344CB8AC3E}">
        <p14:creationId xmlns:p14="http://schemas.microsoft.com/office/powerpoint/2010/main" val="22222951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otalTime>0</TotalTime>
  <Words>348</Words>
  <Application>Microsoft Office PowerPoint</Application>
  <PresentationFormat>Widescreen</PresentationFormat>
  <Paragraphs>36</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Corbel</vt:lpstr>
      <vt:lpstr>Parallax</vt:lpstr>
      <vt:lpstr>Capstone Project - The Battle of Neighborhoods </vt:lpstr>
      <vt:lpstr>Introduction</vt:lpstr>
      <vt:lpstr>Data</vt:lpstr>
      <vt:lpstr>Methodology</vt:lpstr>
      <vt:lpstr>Number Of Neighborhood For Each Borough In New York City</vt:lpstr>
      <vt:lpstr>Number Of Chinese Restaurants For Each Borough In New York City</vt:lpstr>
      <vt:lpstr>Number Of Chinese Restaurants For Each Neighborhood In New York City</vt:lpstr>
      <vt:lpstr>Average Rating Of Chinese Resturants For Each Borough</vt:lpstr>
      <vt:lpstr>Top 5 Neighborhoods for Chinese Food</vt:lpstr>
      <vt:lpstr>Average Ratings of all Boroughs </vt:lpstr>
      <vt:lpstr>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 </dc:title>
  <dc:creator>Xu Chenxi</dc:creator>
  <cp:lastModifiedBy>Xu Chenxi</cp:lastModifiedBy>
  <cp:revision>1</cp:revision>
  <dcterms:created xsi:type="dcterms:W3CDTF">2019-08-30T05:16:00Z</dcterms:created>
  <dcterms:modified xsi:type="dcterms:W3CDTF">2019-08-30T05:16:03Z</dcterms:modified>
</cp:coreProperties>
</file>